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 id="2147483660" r:id="rId3"/>
    <p:sldMasterId id="2147483672" r:id="rId4"/>
    <p:sldMasterId id="2147483686" r:id="rId5"/>
  </p:sldMasterIdLst>
  <p:sldIdLst>
    <p:sldId id="258" r:id="rId6"/>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12"/>
    <p:restoredTop sz="94665"/>
  </p:normalViewPr>
  <p:slideViewPr>
    <p:cSldViewPr snapToGrid="0">
      <p:cViewPr varScale="1">
        <p:scale>
          <a:sx n="116" d="100"/>
          <a:sy n="116" d="100"/>
        </p:scale>
        <p:origin x="123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1.xml"/><Relationship Id="rId5" Type="http://schemas.openxmlformats.org/officeDocument/2006/relationships/slideMaster" Target="slideMasters/slideMaster5.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Tree>
    <p:extLst>
      <p:ext uri="{BB962C8B-B14F-4D97-AF65-F5344CB8AC3E}">
        <p14:creationId xmlns:p14="http://schemas.microsoft.com/office/powerpoint/2010/main" val="164537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
        <p:nvSpPr>
          <p:cNvPr id="3" name="Marcador de Posição do Texto 2">
            <a:extLst>
              <a:ext uri="{FF2B5EF4-FFF2-40B4-BE49-F238E27FC236}">
                <a16:creationId xmlns:a16="http://schemas.microsoft.com/office/drawing/2014/main" id="{EA43E759-449B-5E97-15D9-33664557EDE3}"/>
              </a:ext>
            </a:extLst>
          </p:cNvPr>
          <p:cNvSpPr>
            <a:spLocks noGrp="1"/>
          </p:cNvSpPr>
          <p:nvPr>
            <p:ph type="body" sz="quarter" idx="10" hasCustomPrompt="1"/>
          </p:nvPr>
        </p:nvSpPr>
        <p:spPr>
          <a:xfrm>
            <a:off x="1529268" y="2812164"/>
            <a:ext cx="1962397" cy="1006429"/>
          </a:xfrm>
          <a:prstGeom prst="rect">
            <a:avLst/>
          </a:prstGeom>
          <a:noFill/>
        </p:spPr>
        <p:txBody>
          <a:bodyPr wrap="none" rtlCol="0">
            <a:spAutoFit/>
          </a:bodyPr>
          <a:lstStyle>
            <a:lvl1pPr>
              <a:buNone/>
              <a:defRPr lang="pt-PT" sz="6600" b="1" i="0" dirty="0">
                <a:solidFill>
                  <a:schemeClr val="bg1"/>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6" name="Marcador de Posição do Texto 5">
            <a:extLst>
              <a:ext uri="{FF2B5EF4-FFF2-40B4-BE49-F238E27FC236}">
                <a16:creationId xmlns:a16="http://schemas.microsoft.com/office/drawing/2014/main" id="{C5BF7CA0-B254-57DB-7C07-7A542656877D}"/>
              </a:ext>
            </a:extLst>
          </p:cNvPr>
          <p:cNvSpPr>
            <a:spLocks noGrp="1"/>
          </p:cNvSpPr>
          <p:nvPr>
            <p:ph type="body" sz="quarter" idx="11" hasCustomPrompt="1"/>
          </p:nvPr>
        </p:nvSpPr>
        <p:spPr>
          <a:xfrm>
            <a:off x="1529268" y="4126793"/>
            <a:ext cx="2446611" cy="492955"/>
          </a:xfrm>
          <a:prstGeom prst="rect">
            <a:avLst/>
          </a:prstGeom>
          <a:noFill/>
        </p:spPr>
        <p:txBody>
          <a:bodyPr wrap="square" rtlCol="0">
            <a:spAutoFit/>
          </a:bodyPr>
          <a:lstStyle>
            <a:lvl1pPr>
              <a:buNone/>
              <a:defRPr lang="pt-PT" sz="2400" b="1" i="0" dirty="0">
                <a:solidFill>
                  <a:schemeClr val="bg1"/>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Subtitle</a:t>
            </a:r>
            <a:endParaRPr lang="pt-PT" dirty="0"/>
          </a:p>
        </p:txBody>
      </p:sp>
    </p:spTree>
    <p:extLst>
      <p:ext uri="{BB962C8B-B14F-4D97-AF65-F5344CB8AC3E}">
        <p14:creationId xmlns:p14="http://schemas.microsoft.com/office/powerpoint/2010/main" val="798507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
        <p:nvSpPr>
          <p:cNvPr id="7" name="Marcador de Posição do Texto 2">
            <a:extLst>
              <a:ext uri="{FF2B5EF4-FFF2-40B4-BE49-F238E27FC236}">
                <a16:creationId xmlns:a16="http://schemas.microsoft.com/office/drawing/2014/main" id="{D06C244D-6927-B3EA-6228-B6FEC0C0ED0D}"/>
              </a:ext>
            </a:extLst>
          </p:cNvPr>
          <p:cNvSpPr>
            <a:spLocks noGrp="1"/>
          </p:cNvSpPr>
          <p:nvPr>
            <p:ph type="body" sz="quarter" idx="10" hasCustomPrompt="1"/>
          </p:nvPr>
        </p:nvSpPr>
        <p:spPr>
          <a:xfrm>
            <a:off x="790925" y="449964"/>
            <a:ext cx="1476686" cy="757130"/>
          </a:xfrm>
          <a:prstGeom prst="rect">
            <a:avLst/>
          </a:prstGeom>
          <a:noFill/>
        </p:spPr>
        <p:txBody>
          <a:bodyPr wrap="none" rtlCol="0">
            <a:spAutoFit/>
          </a:bodyPr>
          <a:lstStyle>
            <a:lvl1pPr>
              <a:buNone/>
              <a:defRPr lang="pt-PT" sz="4800" b="1" i="0" dirty="0">
                <a:solidFill>
                  <a:srgbClr val="062347"/>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8" name="Marcador de Posição do Texto 5">
            <a:extLst>
              <a:ext uri="{FF2B5EF4-FFF2-40B4-BE49-F238E27FC236}">
                <a16:creationId xmlns:a16="http://schemas.microsoft.com/office/drawing/2014/main" id="{7D4520B5-7D4E-D6D1-AE45-A6DCE18EB9C7}"/>
              </a:ext>
            </a:extLst>
          </p:cNvPr>
          <p:cNvSpPr>
            <a:spLocks noGrp="1"/>
          </p:cNvSpPr>
          <p:nvPr>
            <p:ph type="body" sz="quarter" idx="11" hasCustomPrompt="1"/>
          </p:nvPr>
        </p:nvSpPr>
        <p:spPr>
          <a:xfrm>
            <a:off x="790925" y="1574093"/>
            <a:ext cx="2446611" cy="492955"/>
          </a:xfrm>
          <a:prstGeom prst="rect">
            <a:avLst/>
          </a:prstGeom>
          <a:noFill/>
        </p:spPr>
        <p:txBody>
          <a:bodyPr wrap="square" rtlCol="0">
            <a:spAutoFit/>
          </a:bodyPr>
          <a:lstStyle>
            <a:lvl1pPr>
              <a:buNone/>
              <a:defRPr lang="pt-PT" sz="2400" b="1" i="0" dirty="0">
                <a:solidFill>
                  <a:srgbClr val="062347"/>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Text</a:t>
            </a:r>
            <a:r>
              <a:rPr lang="pt-PT" dirty="0"/>
              <a:t> Body</a:t>
            </a:r>
          </a:p>
        </p:txBody>
      </p:sp>
    </p:spTree>
    <p:extLst>
      <p:ext uri="{BB962C8B-B14F-4D97-AF65-F5344CB8AC3E}">
        <p14:creationId xmlns:p14="http://schemas.microsoft.com/office/powerpoint/2010/main" val="6014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159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68476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5.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17" name="Imagem 16">
            <a:extLst>
              <a:ext uri="{FF2B5EF4-FFF2-40B4-BE49-F238E27FC236}">
                <a16:creationId xmlns:a16="http://schemas.microsoft.com/office/drawing/2014/main" id="{D0901817-CDD5-AB11-81FD-75D20DF58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18" name="CaixaDeTexto 17">
            <a:extLst>
              <a:ext uri="{FF2B5EF4-FFF2-40B4-BE49-F238E27FC236}">
                <a16:creationId xmlns:a16="http://schemas.microsoft.com/office/drawing/2014/main" id="{E3F7D179-3ED7-5F96-700D-369795D5D434}"/>
              </a:ext>
            </a:extLst>
          </p:cNvPr>
          <p:cNvSpPr txBox="1"/>
          <p:nvPr userDrawn="1"/>
        </p:nvSpPr>
        <p:spPr>
          <a:xfrm>
            <a:off x="1263184" y="2925328"/>
            <a:ext cx="7146508" cy="1323439"/>
          </a:xfrm>
          <a:prstGeom prst="rect">
            <a:avLst/>
          </a:prstGeom>
          <a:noFill/>
        </p:spPr>
        <p:txBody>
          <a:bodyPr wrap="none" rtlCol="0">
            <a:spAutoFit/>
          </a:bodyPr>
          <a:lstStyle/>
          <a:p>
            <a:r>
              <a:rPr lang="pt-PT" sz="8000" b="1" i="0" dirty="0">
                <a:solidFill>
                  <a:schemeClr val="bg1"/>
                </a:solidFill>
                <a:latin typeface="Inter 18pt 18pt SemiBold" panose="02000503000000020004" pitchFamily="2" charset="0"/>
                <a:ea typeface="Inter 18pt 18pt SemiBold" panose="02000503000000020004" pitchFamily="2" charset="0"/>
              </a:rPr>
              <a:t>Retina4Future</a:t>
            </a:r>
          </a:p>
        </p:txBody>
      </p:sp>
      <p:sp>
        <p:nvSpPr>
          <p:cNvPr id="19" name="CaixaDeTexto 18">
            <a:extLst>
              <a:ext uri="{FF2B5EF4-FFF2-40B4-BE49-F238E27FC236}">
                <a16:creationId xmlns:a16="http://schemas.microsoft.com/office/drawing/2014/main" id="{851ED82B-C36D-8AEB-C862-A5B7C3813FFB}"/>
              </a:ext>
            </a:extLst>
          </p:cNvPr>
          <p:cNvSpPr txBox="1"/>
          <p:nvPr userDrawn="1"/>
        </p:nvSpPr>
        <p:spPr>
          <a:xfrm>
            <a:off x="1308715" y="4248722"/>
            <a:ext cx="9102474" cy="928972"/>
          </a:xfrm>
          <a:prstGeom prst="rect">
            <a:avLst/>
          </a:prstGeom>
          <a:noFill/>
        </p:spPr>
        <p:txBody>
          <a:bodyPr wrap="square" rtlCol="0">
            <a:spAutoFit/>
          </a:bodyPr>
          <a:lstStyle/>
          <a:p>
            <a:pPr>
              <a:lnSpc>
                <a:spcPts val="3380"/>
              </a:lnSpc>
            </a:pPr>
            <a:r>
              <a:rPr lang="pt-PT" sz="2400" b="1" i="0" dirty="0" err="1">
                <a:solidFill>
                  <a:schemeClr val="bg1"/>
                </a:solidFill>
                <a:latin typeface="Inter 18pt 18pt SemiBold" panose="02000503000000020004" pitchFamily="2" charset="0"/>
                <a:ea typeface="Inter 18pt 18pt SemiBold" panose="02000503000000020004" pitchFamily="2" charset="0"/>
              </a:rPr>
              <a:t>Enabling</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Translation</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of</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Retinal</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Disease</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Diagnosis</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and</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Therapies</a:t>
            </a:r>
            <a:r>
              <a:rPr lang="pt-PT" sz="2400" b="1" i="0" dirty="0">
                <a:solidFill>
                  <a:schemeClr val="bg1"/>
                </a:solidFill>
                <a:latin typeface="Inter 18pt 18pt SemiBold" panose="02000503000000020004" pitchFamily="2" charset="0"/>
                <a:ea typeface="Inter 18pt 18pt SemiBold" panose="02000503000000020004" pitchFamily="2" charset="0"/>
              </a:rPr>
              <a:t>: A </a:t>
            </a:r>
            <a:r>
              <a:rPr lang="pt-PT" sz="2400" b="1" i="0" dirty="0" err="1">
                <a:solidFill>
                  <a:schemeClr val="bg1"/>
                </a:solidFill>
                <a:latin typeface="Inter 18pt 18pt SemiBold" panose="02000503000000020004" pitchFamily="2" charset="0"/>
                <a:ea typeface="Inter 18pt 18pt SemiBold" panose="02000503000000020004" pitchFamily="2" charset="0"/>
              </a:rPr>
              <a:t>Roadmap</a:t>
            </a:r>
            <a:r>
              <a:rPr lang="pt-PT" sz="2400" b="1" i="0" dirty="0">
                <a:solidFill>
                  <a:schemeClr val="bg1"/>
                </a:solidFill>
                <a:latin typeface="Inter 18pt 18pt SemiBold" panose="02000503000000020004" pitchFamily="2" charset="0"/>
                <a:ea typeface="Inter 18pt 18pt SemiBold" panose="02000503000000020004" pitchFamily="2" charset="0"/>
              </a:rPr>
              <a:t> for Future</a:t>
            </a:r>
          </a:p>
        </p:txBody>
      </p:sp>
      <p:sp>
        <p:nvSpPr>
          <p:cNvPr id="20" name="CaixaDeTexto 19">
            <a:extLst>
              <a:ext uri="{FF2B5EF4-FFF2-40B4-BE49-F238E27FC236}">
                <a16:creationId xmlns:a16="http://schemas.microsoft.com/office/drawing/2014/main" id="{80411FFA-AED6-5223-1103-0E4F110F875F}"/>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415677880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2" name="Imagem 1">
            <a:extLst>
              <a:ext uri="{FF2B5EF4-FFF2-40B4-BE49-F238E27FC236}">
                <a16:creationId xmlns:a16="http://schemas.microsoft.com/office/drawing/2014/main" id="{685FC400-5C8B-4837-719F-97F1094AF8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3" name="CaixaDeTexto 2">
            <a:extLst>
              <a:ext uri="{FF2B5EF4-FFF2-40B4-BE49-F238E27FC236}">
                <a16:creationId xmlns:a16="http://schemas.microsoft.com/office/drawing/2014/main" id="{F6194888-A4A4-E1C3-F85F-1DA075B20A88}"/>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156524051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D018539-A73A-A591-C27F-59C03025BC53}"/>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351BFE55-7C35-3EA1-C520-5CEB85E5DC9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pic>
        <p:nvPicPr>
          <p:cNvPr id="7" name="Imagem 6">
            <a:extLst>
              <a:ext uri="{FF2B5EF4-FFF2-40B4-BE49-F238E27FC236}">
                <a16:creationId xmlns:a16="http://schemas.microsoft.com/office/drawing/2014/main" id="{31672945-80B5-B298-3356-E5C0E2419A0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Tree>
    <p:extLst>
      <p:ext uri="{BB962C8B-B14F-4D97-AF65-F5344CB8AC3E}">
        <p14:creationId xmlns:p14="http://schemas.microsoft.com/office/powerpoint/2010/main" val="3341416831"/>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065E771-0040-0958-CA90-C5647E285EA7}"/>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99870ACA-63EE-736D-2CEF-C0A2263396F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7" name="CaixaDeTexto 6">
            <a:extLst>
              <a:ext uri="{FF2B5EF4-FFF2-40B4-BE49-F238E27FC236}">
                <a16:creationId xmlns:a16="http://schemas.microsoft.com/office/drawing/2014/main" id="{AD553CA8-2681-1B2A-7050-421CE12A3A5A}"/>
              </a:ext>
            </a:extLst>
          </p:cNvPr>
          <p:cNvSpPr txBox="1"/>
          <p:nvPr userDrawn="1"/>
        </p:nvSpPr>
        <p:spPr>
          <a:xfrm>
            <a:off x="671405" y="690128"/>
            <a:ext cx="7146508" cy="1323439"/>
          </a:xfrm>
          <a:prstGeom prst="rect">
            <a:avLst/>
          </a:prstGeom>
          <a:noFill/>
        </p:spPr>
        <p:txBody>
          <a:bodyPr wrap="none" rtlCol="0">
            <a:spAutoFit/>
          </a:bodyPr>
          <a:lstStyle/>
          <a:p>
            <a:r>
              <a:rPr lang="pt-PT" sz="8000" b="1" i="0" dirty="0">
                <a:solidFill>
                  <a:srgbClr val="062347"/>
                </a:solidFill>
                <a:latin typeface="Inter 18pt 18pt SemiBold" panose="02000503000000020004" pitchFamily="2" charset="0"/>
                <a:ea typeface="Inter 18pt 18pt SemiBold" panose="02000503000000020004" pitchFamily="2" charset="0"/>
              </a:rPr>
              <a:t>Retina4Future</a:t>
            </a:r>
          </a:p>
        </p:txBody>
      </p:sp>
      <p:sp>
        <p:nvSpPr>
          <p:cNvPr id="8" name="CaixaDeTexto 7">
            <a:extLst>
              <a:ext uri="{FF2B5EF4-FFF2-40B4-BE49-F238E27FC236}">
                <a16:creationId xmlns:a16="http://schemas.microsoft.com/office/drawing/2014/main" id="{5EB909BB-5F10-AA54-FA6B-526AEF7E3F2E}"/>
              </a:ext>
            </a:extLst>
          </p:cNvPr>
          <p:cNvSpPr txBox="1"/>
          <p:nvPr userDrawn="1"/>
        </p:nvSpPr>
        <p:spPr>
          <a:xfrm>
            <a:off x="671405" y="1915443"/>
            <a:ext cx="7487264" cy="894284"/>
          </a:xfrm>
          <a:prstGeom prst="rect">
            <a:avLst/>
          </a:prstGeom>
          <a:noFill/>
        </p:spPr>
        <p:txBody>
          <a:bodyPr wrap="square" rtlCol="0">
            <a:spAutoFit/>
          </a:bodyPr>
          <a:lstStyle/>
          <a:p>
            <a:pPr>
              <a:lnSpc>
                <a:spcPts val="3300"/>
              </a:lnSpc>
            </a:pPr>
            <a:r>
              <a:rPr lang="pt-PT" sz="2000" b="1" i="0" dirty="0" err="1">
                <a:solidFill>
                  <a:srgbClr val="062347"/>
                </a:solidFill>
                <a:latin typeface="Inter 18pt 18pt SemiBold" panose="02000503000000020004" pitchFamily="2" charset="0"/>
                <a:ea typeface="Inter 18pt 18pt SemiBold" panose="02000503000000020004" pitchFamily="2" charset="0"/>
              </a:rPr>
              <a:t>Enabling</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Translation</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of</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Retinal</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Disease</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Diagnosis</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and</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Therapies</a:t>
            </a:r>
            <a:r>
              <a:rPr lang="pt-PT" sz="2000" b="1" i="0" dirty="0">
                <a:solidFill>
                  <a:srgbClr val="062347"/>
                </a:solidFill>
                <a:latin typeface="Inter 18pt 18pt SemiBold" panose="02000503000000020004" pitchFamily="2" charset="0"/>
                <a:ea typeface="Inter 18pt 18pt SemiBold" panose="02000503000000020004" pitchFamily="2" charset="0"/>
              </a:rPr>
              <a:t>: A </a:t>
            </a:r>
            <a:r>
              <a:rPr lang="pt-PT" sz="2000" b="1" i="0" dirty="0" err="1">
                <a:solidFill>
                  <a:srgbClr val="062347"/>
                </a:solidFill>
                <a:latin typeface="Inter 18pt 18pt SemiBold" panose="02000503000000020004" pitchFamily="2" charset="0"/>
                <a:ea typeface="Inter 18pt 18pt SemiBold" panose="02000503000000020004" pitchFamily="2" charset="0"/>
              </a:rPr>
              <a:t>Roadmap</a:t>
            </a:r>
            <a:r>
              <a:rPr lang="pt-PT" sz="2000" b="1" i="0" dirty="0">
                <a:solidFill>
                  <a:srgbClr val="062347"/>
                </a:solidFill>
                <a:latin typeface="Inter 18pt 18pt SemiBold" panose="02000503000000020004" pitchFamily="2" charset="0"/>
                <a:ea typeface="Inter 18pt 18pt SemiBold" panose="02000503000000020004" pitchFamily="2" charset="0"/>
              </a:rPr>
              <a:t> for Future</a:t>
            </a:r>
          </a:p>
        </p:txBody>
      </p:sp>
      <p:sp>
        <p:nvSpPr>
          <p:cNvPr id="9" name="CaixaDeTexto 8">
            <a:extLst>
              <a:ext uri="{FF2B5EF4-FFF2-40B4-BE49-F238E27FC236}">
                <a16:creationId xmlns:a16="http://schemas.microsoft.com/office/drawing/2014/main" id="{56D6075C-F61B-658C-E323-E36CA647AB4E}"/>
              </a:ext>
            </a:extLst>
          </p:cNvPr>
          <p:cNvSpPr txBox="1"/>
          <p:nvPr userDrawn="1"/>
        </p:nvSpPr>
        <p:spPr>
          <a:xfrm>
            <a:off x="671405" y="3303224"/>
            <a:ext cx="7913795" cy="1790683"/>
          </a:xfrm>
          <a:prstGeom prst="rect">
            <a:avLst/>
          </a:prstGeom>
          <a:noFill/>
        </p:spPr>
        <p:txBody>
          <a:bodyPr wrap="square" rtlCol="0">
            <a:spAutoFit/>
          </a:bodyPr>
          <a:lstStyle/>
          <a:p>
            <a:pPr>
              <a:lnSpc>
                <a:spcPts val="2660"/>
              </a:lnSpc>
              <a:spcBef>
                <a:spcPct val="0"/>
              </a:spcBef>
            </a:pPr>
            <a:r>
              <a:rPr lang="en-US" sz="1750" spc="-48" dirty="0">
                <a:solidFill>
                  <a:srgbClr val="082346"/>
                </a:solidFill>
                <a:latin typeface="Inter 18pt 18pt" panose="02000503000000020004" pitchFamily="2" charset="0"/>
                <a:ea typeface="Inter 18pt 18pt" panose="02000503000000020004" pitchFamily="2" charset="0"/>
                <a:cs typeface="Arial"/>
                <a:sym typeface="Aria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pPr>
              <a:lnSpc>
                <a:spcPts val="2660"/>
              </a:lnSpc>
              <a:spcBef>
                <a:spcPct val="0"/>
              </a:spcBef>
            </a:pPr>
            <a:r>
              <a:rPr lang="en-US" sz="1750" spc="-50" dirty="0" err="1">
                <a:solidFill>
                  <a:srgbClr val="082346"/>
                </a:solidFill>
                <a:latin typeface="Inter 18pt 18pt" panose="02000503000000020004" pitchFamily="2" charset="0"/>
                <a:ea typeface="Inter 18pt 18pt" panose="02000503000000020004" pitchFamily="2" charset="0"/>
                <a:cs typeface="Arial"/>
                <a:sym typeface="Arial"/>
              </a:rPr>
              <a:t>www.cost.eu</a:t>
            </a:r>
            <a:endParaRPr lang="en-US" sz="1750" spc="-50" dirty="0">
              <a:solidFill>
                <a:srgbClr val="082346"/>
              </a:solidFill>
              <a:latin typeface="Inter 18pt 18pt" panose="02000503000000020004" pitchFamily="2" charset="0"/>
              <a:ea typeface="Inter 18pt 18pt" panose="02000503000000020004" pitchFamily="2" charset="0"/>
              <a:cs typeface="Arial"/>
              <a:sym typeface="Arial"/>
            </a:endParaRPr>
          </a:p>
        </p:txBody>
      </p:sp>
      <p:pic>
        <p:nvPicPr>
          <p:cNvPr id="10" name="Imagem 9">
            <a:extLst>
              <a:ext uri="{FF2B5EF4-FFF2-40B4-BE49-F238E27FC236}">
                <a16:creationId xmlns:a16="http://schemas.microsoft.com/office/drawing/2014/main" id="{EDA2D512-DDCB-B66D-8A2B-8B34D10AB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0934" y="2904023"/>
            <a:ext cx="2189884" cy="2189884"/>
          </a:xfrm>
          <a:prstGeom prst="rect">
            <a:avLst/>
          </a:prstGeom>
        </p:spPr>
      </p:pic>
      <p:pic>
        <p:nvPicPr>
          <p:cNvPr id="11" name="Imagem 10">
            <a:extLst>
              <a:ext uri="{FF2B5EF4-FFF2-40B4-BE49-F238E27FC236}">
                <a16:creationId xmlns:a16="http://schemas.microsoft.com/office/drawing/2014/main" id="{4B4B72D9-DE92-F9A5-E532-AFE1729381F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88964" y="5636294"/>
            <a:ext cx="1122938" cy="527078"/>
          </a:xfrm>
          <a:prstGeom prst="rect">
            <a:avLst/>
          </a:prstGeom>
        </p:spPr>
      </p:pic>
      <p:pic>
        <p:nvPicPr>
          <p:cNvPr id="12" name="Imagem 11">
            <a:extLst>
              <a:ext uri="{FF2B5EF4-FFF2-40B4-BE49-F238E27FC236}">
                <a16:creationId xmlns:a16="http://schemas.microsoft.com/office/drawing/2014/main" id="{49407DF1-45ED-F7CC-5710-9C3704F6800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9585" y="5802441"/>
            <a:ext cx="1320829" cy="276858"/>
          </a:xfrm>
          <a:prstGeom prst="rect">
            <a:avLst/>
          </a:prstGeom>
        </p:spPr>
      </p:pic>
      <p:pic>
        <p:nvPicPr>
          <p:cNvPr id="13" name="Imagem 12">
            <a:extLst>
              <a:ext uri="{FF2B5EF4-FFF2-40B4-BE49-F238E27FC236}">
                <a16:creationId xmlns:a16="http://schemas.microsoft.com/office/drawing/2014/main" id="{3DEB0D48-7D23-6273-70AC-ADC33AD960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
        <p:nvSpPr>
          <p:cNvPr id="14" name="CaixaDeTexto 13">
            <a:extLst>
              <a:ext uri="{FF2B5EF4-FFF2-40B4-BE49-F238E27FC236}">
                <a16:creationId xmlns:a16="http://schemas.microsoft.com/office/drawing/2014/main" id="{E019BF24-A71B-8A4A-32EC-691F70A2D775}"/>
              </a:ext>
            </a:extLst>
          </p:cNvPr>
          <p:cNvSpPr txBox="1"/>
          <p:nvPr userDrawn="1"/>
        </p:nvSpPr>
        <p:spPr>
          <a:xfrm>
            <a:off x="9160934" y="2372645"/>
            <a:ext cx="2189884" cy="438582"/>
          </a:xfrm>
          <a:prstGeom prst="rect">
            <a:avLst/>
          </a:prstGeom>
          <a:solidFill>
            <a:srgbClr val="062347"/>
          </a:solidFill>
        </p:spPr>
        <p:txBody>
          <a:bodyPr wrap="square" rtlCol="0">
            <a:spAutoFit/>
          </a:bodyPr>
          <a:lstStyle/>
          <a:p>
            <a:pPr algn="ctr">
              <a:lnSpc>
                <a:spcPts val="2660"/>
              </a:lnSpc>
              <a:spcBef>
                <a:spcPct val="0"/>
              </a:spcBef>
            </a:pPr>
            <a:r>
              <a:rPr lang="en-US" sz="2400" b="1" i="0" spc="-48" dirty="0">
                <a:solidFill>
                  <a:schemeClr val="bg1"/>
                </a:solidFill>
                <a:latin typeface="Inter 18pt 18pt SemiBold" panose="02000503000000020004" pitchFamily="2" charset="0"/>
                <a:ea typeface="Inter 18pt 18pt SemiBold" panose="02000503000000020004" pitchFamily="2" charset="0"/>
                <a:cs typeface="Arial"/>
                <a:sym typeface="Arial"/>
              </a:rPr>
              <a:t>Join now</a:t>
            </a:r>
            <a:endParaRPr lang="en-US" sz="2400" b="1" i="0" spc="-50" dirty="0">
              <a:solidFill>
                <a:schemeClr val="bg1"/>
              </a:solidFill>
              <a:latin typeface="Inter 18pt 18pt SemiBold" panose="02000503000000020004" pitchFamily="2" charset="0"/>
              <a:ea typeface="Inter 18pt 18pt SemiBold" panose="02000503000000020004" pitchFamily="2" charset="0"/>
              <a:cs typeface="Arial"/>
              <a:sym typeface="Arial"/>
            </a:endParaRPr>
          </a:p>
        </p:txBody>
      </p:sp>
      <p:sp>
        <p:nvSpPr>
          <p:cNvPr id="15" name="CaixaDeTexto 14">
            <a:extLst>
              <a:ext uri="{FF2B5EF4-FFF2-40B4-BE49-F238E27FC236}">
                <a16:creationId xmlns:a16="http://schemas.microsoft.com/office/drawing/2014/main" id="{CD66AD71-2F46-05E2-08E0-974C0B14420E}"/>
              </a:ext>
            </a:extLst>
          </p:cNvPr>
          <p:cNvSpPr txBox="1"/>
          <p:nvPr userDrawn="1"/>
        </p:nvSpPr>
        <p:spPr>
          <a:xfrm>
            <a:off x="8798143" y="1344794"/>
            <a:ext cx="2915465" cy="987771"/>
          </a:xfrm>
          <a:prstGeom prst="rect">
            <a:avLst/>
          </a:prstGeom>
          <a:noFill/>
        </p:spPr>
        <p:txBody>
          <a:bodyPr wrap="square" rtlCol="0">
            <a:spAutoFit/>
          </a:bodyPr>
          <a:lstStyle/>
          <a:p>
            <a:pPr algn="ctr">
              <a:lnSpc>
                <a:spcPts val="2360"/>
              </a:lnSpc>
              <a:spcBef>
                <a:spcPct val="0"/>
              </a:spcBef>
            </a:pPr>
            <a:r>
              <a:rPr lang="en-US" sz="1800" b="1" i="0" spc="-48" dirty="0">
                <a:solidFill>
                  <a:srgbClr val="082346"/>
                </a:solidFill>
                <a:latin typeface="Inter 18pt 18pt SemiBold" panose="02000503000000020004" pitchFamily="2" charset="0"/>
                <a:ea typeface="Inter 18pt 18pt SemiBold" panose="02000503000000020004" pitchFamily="2" charset="0"/>
                <a:cs typeface="Arial"/>
                <a:sym typeface="Arial"/>
              </a:rPr>
              <a:t>COST Action CA24105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Start date - 9</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End date - 8</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2029</a:t>
            </a:r>
            <a:endParaRPr lang="en-US" sz="1500" b="0" i="0" spc="-50" dirty="0">
              <a:solidFill>
                <a:srgbClr val="082346"/>
              </a:solidFill>
              <a:latin typeface="Inter 18pt 18pt Medium" panose="02000503000000020004" pitchFamily="2" charset="0"/>
              <a:ea typeface="Inter 18pt 18pt Medium" panose="02000503000000020004" pitchFamily="2" charset="0"/>
              <a:cs typeface="Arial"/>
              <a:sym typeface="Arial"/>
            </a:endParaRPr>
          </a:p>
        </p:txBody>
      </p:sp>
    </p:spTree>
    <p:extLst>
      <p:ext uri="{BB962C8B-B14F-4D97-AF65-F5344CB8AC3E}">
        <p14:creationId xmlns:p14="http://schemas.microsoft.com/office/powerpoint/2010/main" val="90478701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065E771-0040-0958-CA90-C5647E285EA7}"/>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99870ACA-63EE-736D-2CEF-C0A2263396F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7" name="CaixaDeTexto 6">
            <a:extLst>
              <a:ext uri="{FF2B5EF4-FFF2-40B4-BE49-F238E27FC236}">
                <a16:creationId xmlns:a16="http://schemas.microsoft.com/office/drawing/2014/main" id="{AD553CA8-2681-1B2A-7050-421CE12A3A5A}"/>
              </a:ext>
            </a:extLst>
          </p:cNvPr>
          <p:cNvSpPr txBox="1"/>
          <p:nvPr userDrawn="1"/>
        </p:nvSpPr>
        <p:spPr>
          <a:xfrm>
            <a:off x="681679" y="464097"/>
            <a:ext cx="6454011" cy="1200329"/>
          </a:xfrm>
          <a:prstGeom prst="rect">
            <a:avLst/>
          </a:prstGeom>
          <a:noFill/>
        </p:spPr>
        <p:txBody>
          <a:bodyPr wrap="none" rtlCol="0">
            <a:spAutoFit/>
          </a:bodyPr>
          <a:lstStyle/>
          <a:p>
            <a:r>
              <a:rPr lang="pt-PT" sz="7200" b="1" i="0" dirty="0">
                <a:solidFill>
                  <a:srgbClr val="062347"/>
                </a:solidFill>
                <a:latin typeface="Inter 18pt 18pt SemiBold" panose="02000503000000020004" pitchFamily="2" charset="0"/>
                <a:ea typeface="Inter 18pt 18pt SemiBold" panose="02000503000000020004" pitchFamily="2" charset="0"/>
              </a:rPr>
              <a:t>Retina4Future</a:t>
            </a:r>
          </a:p>
        </p:txBody>
      </p:sp>
      <p:sp>
        <p:nvSpPr>
          <p:cNvPr id="8" name="CaixaDeTexto 7">
            <a:extLst>
              <a:ext uri="{FF2B5EF4-FFF2-40B4-BE49-F238E27FC236}">
                <a16:creationId xmlns:a16="http://schemas.microsoft.com/office/drawing/2014/main" id="{5EB909BB-5F10-AA54-FA6B-526AEF7E3F2E}"/>
              </a:ext>
            </a:extLst>
          </p:cNvPr>
          <p:cNvSpPr txBox="1"/>
          <p:nvPr userDrawn="1"/>
        </p:nvSpPr>
        <p:spPr>
          <a:xfrm>
            <a:off x="681679" y="1689412"/>
            <a:ext cx="6654069" cy="787780"/>
          </a:xfrm>
          <a:prstGeom prst="rect">
            <a:avLst/>
          </a:prstGeom>
          <a:noFill/>
        </p:spPr>
        <p:txBody>
          <a:bodyPr wrap="square" rtlCol="0">
            <a:spAutoFit/>
          </a:bodyPr>
          <a:lstStyle/>
          <a:p>
            <a:pPr>
              <a:lnSpc>
                <a:spcPct val="150000"/>
              </a:lnSpc>
            </a:pPr>
            <a:r>
              <a:rPr lang="pt-PT" sz="1600" b="1" i="0" dirty="0" err="1">
                <a:solidFill>
                  <a:srgbClr val="062347"/>
                </a:solidFill>
                <a:latin typeface="Inter 18pt 18pt SemiBold" panose="02000503000000020004" pitchFamily="2" charset="0"/>
                <a:ea typeface="Inter 18pt 18pt SemiBold" panose="02000503000000020004" pitchFamily="2" charset="0"/>
              </a:rPr>
              <a:t>Enabling</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Translation</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of</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Retinal</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Disease</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Diagnosis</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and</a:t>
            </a:r>
            <a:r>
              <a:rPr lang="pt-PT" sz="1600" b="1" i="0" dirty="0">
                <a:solidFill>
                  <a:srgbClr val="062347"/>
                </a:solidFill>
                <a:latin typeface="Inter 18pt 18pt SemiBold" panose="02000503000000020004" pitchFamily="2" charset="0"/>
                <a:ea typeface="Inter 18pt 18pt SemiBold" panose="02000503000000020004" pitchFamily="2" charset="0"/>
              </a:rPr>
              <a:t> </a:t>
            </a:r>
            <a:r>
              <a:rPr lang="pt-PT" sz="1600" b="1" i="0" dirty="0" err="1">
                <a:solidFill>
                  <a:srgbClr val="062347"/>
                </a:solidFill>
                <a:latin typeface="Inter 18pt 18pt SemiBold" panose="02000503000000020004" pitchFamily="2" charset="0"/>
                <a:ea typeface="Inter 18pt 18pt SemiBold" panose="02000503000000020004" pitchFamily="2" charset="0"/>
              </a:rPr>
              <a:t>Therapies</a:t>
            </a:r>
            <a:r>
              <a:rPr lang="pt-PT" sz="1600" b="1" i="0" dirty="0">
                <a:solidFill>
                  <a:srgbClr val="062347"/>
                </a:solidFill>
                <a:latin typeface="Inter 18pt 18pt SemiBold" panose="02000503000000020004" pitchFamily="2" charset="0"/>
                <a:ea typeface="Inter 18pt 18pt SemiBold" panose="02000503000000020004" pitchFamily="2" charset="0"/>
              </a:rPr>
              <a:t>: A </a:t>
            </a:r>
            <a:r>
              <a:rPr lang="pt-PT" sz="1600" b="1" i="0" dirty="0" err="1">
                <a:solidFill>
                  <a:srgbClr val="062347"/>
                </a:solidFill>
                <a:latin typeface="Inter 18pt 18pt SemiBold" panose="02000503000000020004" pitchFamily="2" charset="0"/>
                <a:ea typeface="Inter 18pt 18pt SemiBold" panose="02000503000000020004" pitchFamily="2" charset="0"/>
              </a:rPr>
              <a:t>Roadmap</a:t>
            </a:r>
            <a:r>
              <a:rPr lang="pt-PT" sz="1600" b="1" i="0" dirty="0">
                <a:solidFill>
                  <a:srgbClr val="062347"/>
                </a:solidFill>
                <a:latin typeface="Inter 18pt 18pt SemiBold" panose="02000503000000020004" pitchFamily="2" charset="0"/>
                <a:ea typeface="Inter 18pt 18pt SemiBold" panose="02000503000000020004" pitchFamily="2" charset="0"/>
              </a:rPr>
              <a:t> for Future</a:t>
            </a:r>
          </a:p>
        </p:txBody>
      </p:sp>
      <p:pic>
        <p:nvPicPr>
          <p:cNvPr id="10" name="Imagem 9">
            <a:extLst>
              <a:ext uri="{FF2B5EF4-FFF2-40B4-BE49-F238E27FC236}">
                <a16:creationId xmlns:a16="http://schemas.microsoft.com/office/drawing/2014/main" id="{EDA2D512-DDCB-B66D-8A2B-8B34D10AB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55465" y="2477192"/>
            <a:ext cx="3281070" cy="3281070"/>
          </a:xfrm>
          <a:prstGeom prst="rect">
            <a:avLst/>
          </a:prstGeom>
        </p:spPr>
      </p:pic>
      <p:pic>
        <p:nvPicPr>
          <p:cNvPr id="11" name="Imagem 10">
            <a:extLst>
              <a:ext uri="{FF2B5EF4-FFF2-40B4-BE49-F238E27FC236}">
                <a16:creationId xmlns:a16="http://schemas.microsoft.com/office/drawing/2014/main" id="{4B4B72D9-DE92-F9A5-E532-AFE1729381F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88964" y="5636294"/>
            <a:ext cx="1122938" cy="527078"/>
          </a:xfrm>
          <a:prstGeom prst="rect">
            <a:avLst/>
          </a:prstGeom>
        </p:spPr>
      </p:pic>
      <p:pic>
        <p:nvPicPr>
          <p:cNvPr id="12" name="Imagem 11">
            <a:extLst>
              <a:ext uri="{FF2B5EF4-FFF2-40B4-BE49-F238E27FC236}">
                <a16:creationId xmlns:a16="http://schemas.microsoft.com/office/drawing/2014/main" id="{49407DF1-45ED-F7CC-5710-9C3704F6800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9585" y="5802441"/>
            <a:ext cx="1320829" cy="276858"/>
          </a:xfrm>
          <a:prstGeom prst="rect">
            <a:avLst/>
          </a:prstGeom>
        </p:spPr>
      </p:pic>
      <p:pic>
        <p:nvPicPr>
          <p:cNvPr id="13" name="Imagem 12">
            <a:extLst>
              <a:ext uri="{FF2B5EF4-FFF2-40B4-BE49-F238E27FC236}">
                <a16:creationId xmlns:a16="http://schemas.microsoft.com/office/drawing/2014/main" id="{3DEB0D48-7D23-6273-70AC-ADC33AD960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
        <p:nvSpPr>
          <p:cNvPr id="4" name="CaixaDeTexto 3">
            <a:extLst>
              <a:ext uri="{FF2B5EF4-FFF2-40B4-BE49-F238E27FC236}">
                <a16:creationId xmlns:a16="http://schemas.microsoft.com/office/drawing/2014/main" id="{5960E085-3692-5FCF-533B-790714E60F99}"/>
              </a:ext>
            </a:extLst>
          </p:cNvPr>
          <p:cNvSpPr txBox="1"/>
          <p:nvPr userDrawn="1"/>
        </p:nvSpPr>
        <p:spPr>
          <a:xfrm>
            <a:off x="8419999" y="778701"/>
            <a:ext cx="2915465" cy="378373"/>
          </a:xfrm>
          <a:prstGeom prst="rect">
            <a:avLst/>
          </a:prstGeom>
          <a:noFill/>
        </p:spPr>
        <p:txBody>
          <a:bodyPr wrap="square" rtlCol="0">
            <a:spAutoFit/>
          </a:bodyPr>
          <a:lstStyle/>
          <a:p>
            <a:pPr algn="r">
              <a:lnSpc>
                <a:spcPts val="2360"/>
              </a:lnSpc>
              <a:spcBef>
                <a:spcPct val="0"/>
              </a:spcBef>
            </a:pPr>
            <a:r>
              <a:rPr lang="en-US" sz="1800" b="1" i="0" spc="-48" dirty="0">
                <a:solidFill>
                  <a:srgbClr val="082346"/>
                </a:solidFill>
                <a:latin typeface="Inter 18pt 18pt SemiBold" panose="02000503000000020004" pitchFamily="2" charset="0"/>
                <a:ea typeface="Inter 18pt 18pt SemiBold" panose="02000503000000020004" pitchFamily="2" charset="0"/>
                <a:cs typeface="Arial"/>
                <a:sym typeface="Arial"/>
              </a:rPr>
              <a:t>COST Action CA24105</a:t>
            </a:r>
            <a:endParaRPr lang="en-US" sz="1500" b="0" i="0" spc="-50" dirty="0">
              <a:solidFill>
                <a:srgbClr val="082346"/>
              </a:solidFill>
              <a:latin typeface="Inter 18pt 18pt Medium" panose="02000503000000020004" pitchFamily="2" charset="0"/>
              <a:ea typeface="Inter 18pt 18pt Medium" panose="02000503000000020004" pitchFamily="2" charset="0"/>
              <a:cs typeface="Arial"/>
              <a:sym typeface="Arial"/>
            </a:endParaRPr>
          </a:p>
        </p:txBody>
      </p:sp>
    </p:spTree>
    <p:extLst>
      <p:ext uri="{BB962C8B-B14F-4D97-AF65-F5344CB8AC3E}">
        <p14:creationId xmlns:p14="http://schemas.microsoft.com/office/powerpoint/2010/main" val="1794397641"/>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67058"/>
      </p:ext>
    </p:extLst>
  </p:cSld>
  <p:clrMapOvr>
    <a:masterClrMapping/>
  </p:clrMapOvr>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_2">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0</Words>
  <Application>Microsoft Macintosh PowerPoint</Application>
  <PresentationFormat>Ecrã Panorâmico</PresentationFormat>
  <Paragraphs>0</Paragraphs>
  <Slides>1</Slides>
  <Notes>0</Notes>
  <HiddenSlides>0</HiddenSlides>
  <MMClips>0</MMClips>
  <ScaleCrop>false</ScaleCrop>
  <HeadingPairs>
    <vt:vector size="6" baseType="variant">
      <vt:variant>
        <vt:lpstr>Tipos de letra usados</vt:lpstr>
      </vt:variant>
      <vt:variant>
        <vt:i4>5</vt:i4>
      </vt:variant>
      <vt:variant>
        <vt:lpstr>Tema</vt:lpstr>
      </vt:variant>
      <vt:variant>
        <vt:i4>5</vt:i4>
      </vt:variant>
      <vt:variant>
        <vt:lpstr>Títulos dos diapositivos</vt:lpstr>
      </vt:variant>
      <vt:variant>
        <vt:i4>1</vt:i4>
      </vt:variant>
    </vt:vector>
  </HeadingPairs>
  <TitlesOfParts>
    <vt:vector size="11" baseType="lpstr">
      <vt:lpstr>Arial</vt:lpstr>
      <vt:lpstr>Calibri</vt:lpstr>
      <vt:lpstr>Inter 18pt 18pt</vt:lpstr>
      <vt:lpstr>Inter 18pt 18pt Medium</vt:lpstr>
      <vt:lpstr>Inter 18pt 18pt SemiBold</vt:lpstr>
      <vt:lpstr>Title Slide</vt:lpstr>
      <vt:lpstr>Title Slide_2</vt:lpstr>
      <vt:lpstr>1_Tema do Office</vt:lpstr>
      <vt:lpstr>2_Tema do Office</vt:lpstr>
      <vt:lpstr>3_Tema do Office</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Raquel Boia</dc:creator>
  <cp:lastModifiedBy>Raquel Boia</cp:lastModifiedBy>
  <cp:revision>6</cp:revision>
  <dcterms:created xsi:type="dcterms:W3CDTF">2026-05-06T09:57:18Z</dcterms:created>
  <dcterms:modified xsi:type="dcterms:W3CDTF">2026-05-08T12:40:33Z</dcterms:modified>
</cp:coreProperties>
</file>